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1" r:id="rId7"/>
    <p:sldId id="313" r:id="rId8"/>
    <p:sldId id="315" r:id="rId9"/>
    <p:sldId id="314" r:id="rId10"/>
    <p:sldId id="317" r:id="rId11"/>
    <p:sldId id="316" r:id="rId12"/>
    <p:sldId id="319" r:id="rId13"/>
    <p:sldId id="323" r:id="rId14"/>
    <p:sldId id="318" r:id="rId15"/>
    <p:sldId id="321" r:id="rId16"/>
    <p:sldId id="320" r:id="rId17"/>
    <p:sldId id="3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EETH GUNTIPALLI" userId="b879619b1088603f" providerId="LiveId" clId="{5B643366-1D7B-446E-B440-378B0D1727EC}"/>
    <pc:docChg chg="undo custSel addSld modSld">
      <pc:chgData name="PUNEETH GUNTIPALLI" userId="b879619b1088603f" providerId="LiveId" clId="{5B643366-1D7B-446E-B440-378B0D1727EC}" dt="2024-06-17T04:33:53.099" v="109" actId="20577"/>
      <pc:docMkLst>
        <pc:docMk/>
      </pc:docMkLst>
      <pc:sldChg chg="modSp mod">
        <pc:chgData name="PUNEETH GUNTIPALLI" userId="b879619b1088603f" providerId="LiveId" clId="{5B643366-1D7B-446E-B440-378B0D1727EC}" dt="2024-06-17T04:18:02.421" v="88" actId="1036"/>
        <pc:sldMkLst>
          <pc:docMk/>
          <pc:sldMk cId="1946576508" sldId="305"/>
        </pc:sldMkLst>
        <pc:picChg chg="mod">
          <ac:chgData name="PUNEETH GUNTIPALLI" userId="b879619b1088603f" providerId="LiveId" clId="{5B643366-1D7B-446E-B440-378B0D1727EC}" dt="2024-06-17T04:18:02.421" v="88" actId="1036"/>
          <ac:picMkLst>
            <pc:docMk/>
            <pc:sldMk cId="1946576508" sldId="305"/>
            <ac:picMk id="6" creationId="{CA05AC74-6838-4CD9-B157-B3BB3E2F5415}"/>
          </ac:picMkLst>
        </pc:picChg>
      </pc:sldChg>
      <pc:sldChg chg="modSp mod modTransition">
        <pc:chgData name="PUNEETH GUNTIPALLI" userId="b879619b1088603f" providerId="LiveId" clId="{5B643366-1D7B-446E-B440-378B0D1727EC}" dt="2024-06-17T04:25:22.927" v="107" actId="20577"/>
        <pc:sldMkLst>
          <pc:docMk/>
          <pc:sldMk cId="651443823" sldId="311"/>
        </pc:sldMkLst>
        <pc:spChg chg="mod">
          <ac:chgData name="PUNEETH GUNTIPALLI" userId="b879619b1088603f" providerId="LiveId" clId="{5B643366-1D7B-446E-B440-378B0D1727EC}" dt="2024-06-17T04:25:22.927" v="107" actId="20577"/>
          <ac:spMkLst>
            <pc:docMk/>
            <pc:sldMk cId="651443823" sldId="311"/>
            <ac:spMk id="4" creationId="{0C268340-2967-E50B-803C-A823E31E3DB0}"/>
          </ac:spMkLst>
        </pc:spChg>
      </pc:sldChg>
      <pc:sldChg chg="modSp mod modTransition">
        <pc:chgData name="PUNEETH GUNTIPALLI" userId="b879619b1088603f" providerId="LiveId" clId="{5B643366-1D7B-446E-B440-378B0D1727EC}" dt="2024-06-17T04:19:31.916" v="90" actId="20577"/>
        <pc:sldMkLst>
          <pc:docMk/>
          <pc:sldMk cId="2135128995" sldId="312"/>
        </pc:sldMkLst>
        <pc:spChg chg="mod">
          <ac:chgData name="PUNEETH GUNTIPALLI" userId="b879619b1088603f" providerId="LiveId" clId="{5B643366-1D7B-446E-B440-378B0D1727EC}" dt="2024-06-17T04:19:31.916" v="90" actId="20577"/>
          <ac:spMkLst>
            <pc:docMk/>
            <pc:sldMk cId="2135128995" sldId="312"/>
            <ac:spMk id="4" creationId="{0C268340-2967-E50B-803C-A823E31E3DB0}"/>
          </ac:spMkLst>
        </pc:spChg>
      </pc:sldChg>
      <pc:sldChg chg="modTransition">
        <pc:chgData name="PUNEETH GUNTIPALLI" userId="b879619b1088603f" providerId="LiveId" clId="{5B643366-1D7B-446E-B440-378B0D1727EC}" dt="2024-06-17T04:01:48.204" v="48"/>
        <pc:sldMkLst>
          <pc:docMk/>
          <pc:sldMk cId="1510298710" sldId="313"/>
        </pc:sldMkLst>
      </pc:sldChg>
      <pc:sldChg chg="modTransition">
        <pc:chgData name="PUNEETH GUNTIPALLI" userId="b879619b1088603f" providerId="LiveId" clId="{5B643366-1D7B-446E-B440-378B0D1727EC}" dt="2024-06-17T04:02:14.019" v="50"/>
        <pc:sldMkLst>
          <pc:docMk/>
          <pc:sldMk cId="4198298548" sldId="314"/>
        </pc:sldMkLst>
      </pc:sldChg>
      <pc:sldChg chg="modTransition">
        <pc:chgData name="PUNEETH GUNTIPALLI" userId="b879619b1088603f" providerId="LiveId" clId="{5B643366-1D7B-446E-B440-378B0D1727EC}" dt="2024-06-17T04:02:02.384" v="49"/>
        <pc:sldMkLst>
          <pc:docMk/>
          <pc:sldMk cId="1901390764" sldId="315"/>
        </pc:sldMkLst>
      </pc:sldChg>
      <pc:sldChg chg="modTransition">
        <pc:chgData name="PUNEETH GUNTIPALLI" userId="b879619b1088603f" providerId="LiveId" clId="{5B643366-1D7B-446E-B440-378B0D1727EC}" dt="2024-06-17T04:02:47.282" v="52"/>
        <pc:sldMkLst>
          <pc:docMk/>
          <pc:sldMk cId="757277038" sldId="316"/>
        </pc:sldMkLst>
      </pc:sldChg>
      <pc:sldChg chg="modSp mod modTransition">
        <pc:chgData name="PUNEETH GUNTIPALLI" userId="b879619b1088603f" providerId="LiveId" clId="{5B643366-1D7B-446E-B440-378B0D1727EC}" dt="2024-06-17T04:33:53.099" v="109" actId="20577"/>
        <pc:sldMkLst>
          <pc:docMk/>
          <pc:sldMk cId="2096793984" sldId="317"/>
        </pc:sldMkLst>
        <pc:spChg chg="mod">
          <ac:chgData name="PUNEETH GUNTIPALLI" userId="b879619b1088603f" providerId="LiveId" clId="{5B643366-1D7B-446E-B440-378B0D1727EC}" dt="2024-06-17T04:33:53.099" v="109" actId="20577"/>
          <ac:spMkLst>
            <pc:docMk/>
            <pc:sldMk cId="2096793984" sldId="317"/>
            <ac:spMk id="2" creationId="{D63C606D-E560-4820-9C3E-3B881D30AD5A}"/>
          </ac:spMkLst>
        </pc:spChg>
        <pc:spChg chg="mod">
          <ac:chgData name="PUNEETH GUNTIPALLI" userId="b879619b1088603f" providerId="LiveId" clId="{5B643366-1D7B-446E-B440-378B0D1727EC}" dt="2024-06-17T04:00:08.613" v="41" actId="255"/>
          <ac:spMkLst>
            <pc:docMk/>
            <pc:sldMk cId="2096793984" sldId="317"/>
            <ac:spMk id="4" creationId="{0C268340-2967-E50B-803C-A823E31E3DB0}"/>
          </ac:spMkLst>
        </pc:spChg>
      </pc:sldChg>
      <pc:sldChg chg="modTransition">
        <pc:chgData name="PUNEETH GUNTIPALLI" userId="b879619b1088603f" providerId="LiveId" clId="{5B643366-1D7B-446E-B440-378B0D1727EC}" dt="2024-06-17T04:02:59.448" v="53"/>
        <pc:sldMkLst>
          <pc:docMk/>
          <pc:sldMk cId="1607031419" sldId="319"/>
        </pc:sldMkLst>
      </pc:sldChg>
      <pc:sldChg chg="modTransition">
        <pc:chgData name="PUNEETH GUNTIPALLI" userId="b879619b1088603f" providerId="LiveId" clId="{5B643366-1D7B-446E-B440-378B0D1727EC}" dt="2024-06-17T04:04:29.637" v="85"/>
        <pc:sldMkLst>
          <pc:docMk/>
          <pc:sldMk cId="2572223738" sldId="320"/>
        </pc:sldMkLst>
      </pc:sldChg>
      <pc:sldChg chg="modTransition">
        <pc:chgData name="PUNEETH GUNTIPALLI" userId="b879619b1088603f" providerId="LiveId" clId="{5B643366-1D7B-446E-B440-378B0D1727EC}" dt="2024-06-17T04:04:45.297" v="86"/>
        <pc:sldMkLst>
          <pc:docMk/>
          <pc:sldMk cId="970453287" sldId="321"/>
        </pc:sldMkLst>
      </pc:sldChg>
      <pc:sldChg chg="modTransition">
        <pc:chgData name="PUNEETH GUNTIPALLI" userId="b879619b1088603f" providerId="LiveId" clId="{5B643366-1D7B-446E-B440-378B0D1727EC}" dt="2024-06-17T04:04:18.311" v="84"/>
        <pc:sldMkLst>
          <pc:docMk/>
          <pc:sldMk cId="1988132635" sldId="322"/>
        </pc:sldMkLst>
      </pc:sldChg>
      <pc:sldChg chg="addSp delSp modSp add mod">
        <pc:chgData name="PUNEETH GUNTIPALLI" userId="b879619b1088603f" providerId="LiveId" clId="{5B643366-1D7B-446E-B440-378B0D1727EC}" dt="2024-06-17T04:03:56.251" v="83" actId="255"/>
        <pc:sldMkLst>
          <pc:docMk/>
          <pc:sldMk cId="2394802317" sldId="323"/>
        </pc:sldMkLst>
        <pc:spChg chg="del mod">
          <ac:chgData name="PUNEETH GUNTIPALLI" userId="b879619b1088603f" providerId="LiveId" clId="{5B643366-1D7B-446E-B440-378B0D1727EC}" dt="2024-06-17T04:03:18.167" v="56" actId="478"/>
          <ac:spMkLst>
            <pc:docMk/>
            <pc:sldMk cId="2394802317" sldId="323"/>
            <ac:spMk id="2" creationId="{D63C606D-E560-4820-9C3E-3B881D30AD5A}"/>
          </ac:spMkLst>
        </pc:spChg>
        <pc:spChg chg="mod">
          <ac:chgData name="PUNEETH GUNTIPALLI" userId="b879619b1088603f" providerId="LiveId" clId="{5B643366-1D7B-446E-B440-378B0D1727EC}" dt="2024-06-17T04:03:56.251" v="83" actId="255"/>
          <ac:spMkLst>
            <pc:docMk/>
            <pc:sldMk cId="2394802317" sldId="323"/>
            <ac:spMk id="4" creationId="{0C268340-2967-E50B-803C-A823E31E3DB0}"/>
          </ac:spMkLst>
        </pc:spChg>
        <pc:spChg chg="add del mod">
          <ac:chgData name="PUNEETH GUNTIPALLI" userId="b879619b1088603f" providerId="LiveId" clId="{5B643366-1D7B-446E-B440-378B0D1727EC}" dt="2024-06-17T04:03:20.606" v="57" actId="478"/>
          <ac:spMkLst>
            <pc:docMk/>
            <pc:sldMk cId="2394802317" sldId="323"/>
            <ac:spMk id="5" creationId="{4C734525-110E-85DA-0066-FB925FD3B2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pixabay.com/en/thank-you-letters-2204270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647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045" y="1623412"/>
            <a:ext cx="4270075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COURSE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G.PUNEETH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K.THEJESH REDDY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M.HEMANTH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145175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5400" dirty="0"/>
              <a:t> INPUT &amp; OUTPUTS</a:t>
            </a:r>
          </a:p>
        </p:txBody>
      </p:sp>
    </p:spTree>
    <p:extLst>
      <p:ext uri="{BB962C8B-B14F-4D97-AF65-F5344CB8AC3E}">
        <p14:creationId xmlns:p14="http://schemas.microsoft.com/office/powerpoint/2010/main" val="2394802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1F6FB-67F3-2BB9-0EBD-E9B0D781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7DC2D-AECF-1967-E613-AB673474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426036"/>
          </a:xfrm>
          <a:prstGeom prst="rect">
            <a:avLst/>
          </a:prstGeom>
        </p:spPr>
      </p:pic>
      <p:pic>
        <p:nvPicPr>
          <p:cNvPr id="5" name="Picture 2" descr="Understanding Output: The Key to Achieving Desired Results - isixsigma.com">
            <a:extLst>
              <a:ext uri="{FF2B5EF4-FFF2-40B4-BE49-F238E27FC236}">
                <a16:creationId xmlns:a16="http://schemas.microsoft.com/office/drawing/2014/main" id="{DCA3BB55-8E52-56D2-E1B5-E8A0234D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27" y="2752436"/>
            <a:ext cx="5911273" cy="467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53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9E636-7B97-C1B6-F2C8-3A57ED8B6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F8495-E73A-07B5-4535-25C90156E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27564" y="721611"/>
            <a:ext cx="6858000" cy="521838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88132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INTRODUCTION</a:t>
            </a:r>
          </a:p>
          <a:p>
            <a:r>
              <a:rPr lang="en-IN" dirty="0"/>
              <a:t> TECHNICAL TIPS</a:t>
            </a:r>
          </a:p>
          <a:p>
            <a:r>
              <a:rPr lang="en-IN" dirty="0"/>
              <a:t> PEDAGOGICAL TIPS</a:t>
            </a:r>
          </a:p>
          <a:p>
            <a:r>
              <a:rPr lang="en-IN" dirty="0"/>
              <a:t> SOME EXAMPLES OF CMS SOFTWARE</a:t>
            </a:r>
          </a:p>
          <a:p>
            <a:r>
              <a:rPr lang="en-IN" dirty="0"/>
              <a:t> INPUTS &amp; OUTPUTS</a:t>
            </a:r>
          </a:p>
        </p:txBody>
      </p:sp>
    </p:spTree>
    <p:extLst>
      <p:ext uri="{BB962C8B-B14F-4D97-AF65-F5344CB8AC3E}">
        <p14:creationId xmlns:p14="http://schemas.microsoft.com/office/powerpoint/2010/main" val="213512899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0198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 </a:t>
            </a:r>
            <a:r>
              <a:rPr lang="en-US" dirty="0"/>
              <a:t>An integrated email tool allowing participants to send announcement email messages to the entire class or to a subset of the entire </a:t>
            </a:r>
            <a:r>
              <a:rPr lang="en-US" dirty="0" err="1"/>
              <a:t>class.A</a:t>
            </a:r>
            <a:r>
              <a:rPr lang="en-US" dirty="0"/>
              <a:t> chat tool allowing a synchronous communication among class </a:t>
            </a:r>
            <a:r>
              <a:rPr lang="en-US" dirty="0" err="1"/>
              <a:t>participants.A</a:t>
            </a:r>
            <a:r>
              <a:rPr lang="en-US" dirty="0"/>
              <a:t> threaded discussion board allowing a synchronous communication among participants.</a:t>
            </a:r>
          </a:p>
          <a:p>
            <a:r>
              <a:rPr lang="en-US" dirty="0"/>
              <a:t>In addition, a CMS is typically integrated with other databases in the university so that students enrolled in a particular course are automatically registered in the CMS as participants in that course.</a:t>
            </a:r>
          </a:p>
          <a:p>
            <a:r>
              <a:rPr lang="en-US" dirty="0"/>
              <a:t> An integrated email tool allowing participants to send announcement email messages to the entire class or to a subset of the entire class. A chat tool allowing a synchronous communication among class participants. A threaded discussion board allowing a synchronous communication among participants.</a:t>
            </a:r>
          </a:p>
          <a:p>
            <a:r>
              <a:rPr lang="en-US" dirty="0"/>
              <a:t>In addition A CMS is typically integrated with other databases in the university so that students enrolled in a particular course are automatically registered in the CMS as participants in that course.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TECHNICAL TIPS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 </a:t>
            </a:r>
            <a:r>
              <a:rPr lang="en-US" b="1" dirty="0"/>
              <a:t>1. Planning and Requirements Gathering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Identify Features</a:t>
            </a:r>
            <a:r>
              <a:rPr lang="en-US" dirty="0"/>
              <a:t>: Determine the key features your course management system needs, such as user authentication, course creation, enrollment, content management, quizzes, and grading.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 Audience</a:t>
            </a:r>
            <a:r>
              <a:rPr lang="en-US" dirty="0"/>
              <a:t>: Understand the needs of your users (students, teachers, administrators) to tailor the functionality accordingly.</a:t>
            </a:r>
          </a:p>
          <a:p>
            <a:r>
              <a:rPr lang="en-US" b="1" dirty="0"/>
              <a:t>2.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Wireframing</a:t>
            </a:r>
            <a:r>
              <a:rPr lang="en-US" dirty="0"/>
              <a:t>: Create wireframes to outline the basic layout and user interface of the website. Tools like Figma or Adobe XD can be useful.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Experience (UX)</a:t>
            </a:r>
            <a:r>
              <a:rPr lang="en-US" dirty="0"/>
              <a:t>: Focus on creating an intuitive and user-friendly interface. Ensure easy navigation and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Responsive Design</a:t>
            </a:r>
            <a:r>
              <a:rPr lang="en-US" dirty="0"/>
              <a:t>: Make sure the website is responsive and works well on different devices and screen sizes.</a:t>
            </a:r>
          </a:p>
        </p:txBody>
      </p:sp>
    </p:spTree>
    <p:extLst>
      <p:ext uri="{BB962C8B-B14F-4D97-AF65-F5344CB8AC3E}">
        <p14:creationId xmlns:p14="http://schemas.microsoft.com/office/powerpoint/2010/main" val="1510298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4109"/>
            <a:ext cx="10353762" cy="59851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4.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Set Up Environment</a:t>
            </a:r>
            <a:r>
              <a:rPr lang="en-US" dirty="0"/>
              <a:t>: Set up your development environment with necessary tools like code editors (VS Code), version control (Git), and package managers (</a:t>
            </a:r>
            <a:r>
              <a:rPr lang="en-US" dirty="0" err="1"/>
              <a:t>npm</a:t>
            </a:r>
            <a:r>
              <a:rPr lang="en-US" dirty="0"/>
              <a:t>, pip).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Modular Code</a:t>
            </a:r>
            <a:r>
              <a:rPr lang="en-US" dirty="0"/>
              <a:t>: Write modular and reusable code. Follow the MVC (Model-View-Controller) pattern if applicable.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</a:t>
            </a:r>
            <a:r>
              <a:rPr lang="en-US" dirty="0"/>
              <a:t>: Implement unit testing and integration testing to ensure code quality and functionality. Use frameworks like Jest, Mocha, or </a:t>
            </a:r>
            <a:r>
              <a:rPr lang="en-US" dirty="0" err="1"/>
              <a:t>PyTest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Version Control</a:t>
            </a:r>
            <a:r>
              <a:rPr lang="en-US" dirty="0"/>
              <a:t>: Use Git for version control and collaboration. Platforms like GitHub or GitLab can facilitate this.</a:t>
            </a:r>
          </a:p>
          <a:p>
            <a:r>
              <a:rPr lang="en-US" b="1" dirty="0"/>
              <a:t>5. Features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Authentication</a:t>
            </a:r>
            <a:r>
              <a:rPr lang="en-US" dirty="0"/>
              <a:t>: Implement registration, login, and profile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Course Management</a:t>
            </a:r>
            <a:r>
              <a:rPr lang="en-US" dirty="0"/>
              <a:t>: Create features for adding, updating, and deleting courses.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Content Management</a:t>
            </a:r>
            <a:r>
              <a:rPr lang="en-US" dirty="0"/>
              <a:t>: Allow instructors to upload and manage course materials (videos, documents,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Enrollment</a:t>
            </a:r>
            <a:r>
              <a:rPr lang="en-US" dirty="0"/>
              <a:t>: Implement functionality for students to enroll in courses.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Quizzes and Grading</a:t>
            </a:r>
            <a:r>
              <a:rPr lang="en-US" dirty="0"/>
              <a:t>: Add features for creating quizzes, submitting assignments, and grading.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: Implement a notification system for important updates and reminders.</a:t>
            </a:r>
          </a:p>
        </p:txBody>
      </p:sp>
    </p:spTree>
    <p:extLst>
      <p:ext uri="{BB962C8B-B14F-4D97-AF65-F5344CB8AC3E}">
        <p14:creationId xmlns:p14="http://schemas.microsoft.com/office/powerpoint/2010/main" val="1901390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4109"/>
            <a:ext cx="10353762" cy="59851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6.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Validation</a:t>
            </a:r>
            <a:r>
              <a:rPr lang="en-US" dirty="0"/>
              <a:t>: Validate all user inputs to prevent SQL injection and XSS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Encryption</a:t>
            </a:r>
            <a:r>
              <a:rPr lang="en-US" dirty="0"/>
              <a:t>: Use HTTPS and encrypt sensitive data, such as passwords.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 Control</a:t>
            </a:r>
            <a:r>
              <a:rPr lang="en-US" dirty="0"/>
              <a:t>: Implement role-based access control to restrict certain features to authorized users only.</a:t>
            </a:r>
          </a:p>
          <a:p>
            <a:r>
              <a:rPr lang="en-US" b="1" dirty="0"/>
              <a:t>7.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Hosting</a:t>
            </a:r>
            <a:r>
              <a:rPr lang="en-US" dirty="0"/>
              <a:t>: Choose a reliable hosting provider (AWS, Heroku, </a:t>
            </a:r>
            <a:r>
              <a:rPr lang="en-US" dirty="0" err="1"/>
              <a:t>DigitalOcean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CI/CD</a:t>
            </a:r>
            <a:r>
              <a:rPr lang="en-US" dirty="0"/>
              <a:t>: Set up Continuous Integration and Continuous Deployment pipelines to automate testing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 and SSL</a:t>
            </a:r>
            <a:r>
              <a:rPr lang="en-US" dirty="0"/>
              <a:t>: Purchase a domain name and set up SSL for secure communication.</a:t>
            </a:r>
          </a:p>
          <a:p>
            <a:r>
              <a:rPr lang="en-US" b="1" dirty="0"/>
              <a:t>8. Monitoring and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</a:t>
            </a:r>
            <a:r>
              <a:rPr lang="en-US" dirty="0"/>
              <a:t>: Use tools like Google Analytics, New Relic, or Sentry for monitoring website performance and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Regular Updates</a:t>
            </a:r>
            <a:r>
              <a:rPr lang="en-US" dirty="0"/>
              <a:t>: Keep the system updated with the latest security patches and improvements.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Feedback</a:t>
            </a:r>
            <a:r>
              <a:rPr lang="en-US" dirty="0"/>
              <a:t>: Collect user feedback to continuously improve the system.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sz="3200" kern="120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3E3E5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PEDAGOGICAL </a:t>
            </a:r>
            <a:r>
              <a:rPr lang="en-IN" sz="32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3E3E5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TIPS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602911"/>
          </a:xfrm>
        </p:spPr>
        <p:txBody>
          <a:bodyPr>
            <a:noAutofit/>
          </a:bodyPr>
          <a:lstStyle/>
          <a:p>
            <a:r>
              <a:rPr lang="en-IN" sz="1400" dirty="0"/>
              <a:t> </a:t>
            </a:r>
            <a:r>
              <a:rPr lang="en-US" sz="1400" b="1" dirty="0"/>
              <a:t>1. Clear Learning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Define Objectives</a:t>
            </a:r>
            <a:r>
              <a:rPr lang="en-US" sz="1400" dirty="0"/>
              <a:t>: Clearly outline the learning objectives for each course and module. Make sure students understand what they are expected to 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Alignment</a:t>
            </a:r>
            <a:r>
              <a:rPr lang="en-US" sz="1400" dirty="0"/>
              <a:t>: Ensure that all course materials, activities, and assessments are aligned with these objectives.</a:t>
            </a:r>
          </a:p>
          <a:p>
            <a:r>
              <a:rPr lang="en-US" sz="1400" b="1" dirty="0"/>
              <a:t>2. Engaging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Variety of Materials</a:t>
            </a:r>
            <a:r>
              <a:rPr lang="en-US" sz="1400" dirty="0"/>
              <a:t>: Use a mix of text, videos, interactive simulations, and other multimedia to cater to different learning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Real-World Examples</a:t>
            </a:r>
            <a:r>
              <a:rPr lang="en-US" sz="1400" dirty="0"/>
              <a:t>: Incorporate real-world examples and case studies to make the content more relatable and engaging.</a:t>
            </a:r>
          </a:p>
          <a:p>
            <a:r>
              <a:rPr lang="en-US" sz="1400" b="1" dirty="0"/>
              <a:t>3. Interactive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Discussion Forums</a:t>
            </a:r>
            <a:r>
              <a:rPr lang="en-US" sz="1400" dirty="0"/>
              <a:t>: Provide forums or discussion boards for students to interact with each other and the instructor.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Quizzes and Polls</a:t>
            </a:r>
            <a:r>
              <a:rPr lang="en-US" sz="1400" dirty="0"/>
              <a:t>: Use quizzes, polls, and other interactive elements to keep students engaged and assess their understanding in real-time.</a:t>
            </a:r>
          </a:p>
          <a:p>
            <a:r>
              <a:rPr lang="en-US" sz="1400" b="1" dirty="0"/>
              <a:t>4. Feedback Mechanisms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Timely Feedback</a:t>
            </a:r>
            <a:r>
              <a:rPr lang="en-US" sz="1400" dirty="0"/>
              <a:t>: Provide timely and constructive feedback on assignments and quizzes to help students improve.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Peer Feedback</a:t>
            </a:r>
            <a:r>
              <a:rPr lang="en-US" sz="1400" dirty="0"/>
              <a:t>: Encourage peer reviews and discussions to enhance collaborative learning.</a:t>
            </a:r>
          </a:p>
        </p:txBody>
      </p:sp>
    </p:spTree>
    <p:extLst>
      <p:ext uri="{BB962C8B-B14F-4D97-AF65-F5344CB8AC3E}">
        <p14:creationId xmlns:p14="http://schemas.microsoft.com/office/powerpoint/2010/main" val="209679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4109"/>
            <a:ext cx="10353762" cy="59851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5. Flexible Learning Paths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Self-Paced Learning</a:t>
            </a:r>
            <a:r>
              <a:rPr lang="en-US" dirty="0"/>
              <a:t>: Allow students to progress at their own pace, especially for online or asynchronous courses.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Adaptive Learning</a:t>
            </a:r>
            <a:r>
              <a:rPr lang="en-US" dirty="0"/>
              <a:t>: Use adaptive learning technologies to tailor content and assessments to the individual needs of students.</a:t>
            </a:r>
          </a:p>
          <a:p>
            <a:r>
              <a:rPr lang="en-US" dirty="0"/>
              <a:t> </a:t>
            </a:r>
            <a:r>
              <a:rPr lang="en-US" b="1" dirty="0"/>
              <a:t>6. Collaborative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Group Projects</a:t>
            </a:r>
            <a:r>
              <a:rPr lang="en-US" dirty="0"/>
              <a:t>: Incorporate group projects and collaborative activities to foster teamwork and communication skills.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Study Groups</a:t>
            </a:r>
            <a:r>
              <a:rPr lang="en-US" dirty="0"/>
              <a:t>: Facilitate the formation of study groups for peer support and collaborative learning.</a:t>
            </a:r>
          </a:p>
          <a:p>
            <a:r>
              <a:rPr lang="en-US" b="1" dirty="0"/>
              <a:t>7. Assessment and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Diverse Assessments</a:t>
            </a:r>
            <a:r>
              <a:rPr lang="en-US" dirty="0"/>
              <a:t>: Use a variety of assessment methods (quizzes, projects, exams, peer reviews) to evaluate different aspects of student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Formative Assessments</a:t>
            </a:r>
            <a:r>
              <a:rPr lang="en-US" dirty="0"/>
              <a:t>: Include formative assessments to monitor student progress and provide feedback throughout the course.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/>
              <a:t> SOME EXAMPLES OF CMS 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8340-2967-E50B-803C-A823E31E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MOODLE</a:t>
            </a:r>
          </a:p>
          <a:p>
            <a:r>
              <a:rPr lang="en-IN" dirty="0"/>
              <a:t> CANVAS</a:t>
            </a:r>
          </a:p>
          <a:p>
            <a:r>
              <a:rPr lang="en-IN" dirty="0"/>
              <a:t> BLACK BOARD LEARN</a:t>
            </a:r>
          </a:p>
          <a:p>
            <a:r>
              <a:rPr lang="en-IN" dirty="0"/>
              <a:t> GOOGLE CLASSROOM</a:t>
            </a:r>
          </a:p>
          <a:p>
            <a:r>
              <a:rPr lang="en-IN" dirty="0"/>
              <a:t> SCHOOLOGY</a:t>
            </a:r>
          </a:p>
          <a:p>
            <a:r>
              <a:rPr lang="en-IN" dirty="0"/>
              <a:t> TALENT LMS</a:t>
            </a:r>
          </a:p>
          <a:p>
            <a:r>
              <a:rPr lang="en-IN" dirty="0"/>
              <a:t>UDEMY FOR BUSINESS</a:t>
            </a:r>
          </a:p>
        </p:txBody>
      </p:sp>
    </p:spTree>
    <p:extLst>
      <p:ext uri="{BB962C8B-B14F-4D97-AF65-F5344CB8AC3E}">
        <p14:creationId xmlns:p14="http://schemas.microsoft.com/office/powerpoint/2010/main" val="1607031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14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{05DB8086-8274-484D-A54C-FF6BCE219A3E}tf00934815_win32</Template>
  <TotalTime>58</TotalTime>
  <Words>997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Goudy Old Style</vt:lpstr>
      <vt:lpstr>Wingdings 2</vt:lpstr>
      <vt:lpstr>SlateVTI</vt:lpstr>
      <vt:lpstr>COURSE MANAGEMENT SYSTEM</vt:lpstr>
      <vt:lpstr>CONTENTS</vt:lpstr>
      <vt:lpstr>INTRODUCTION</vt:lpstr>
      <vt:lpstr>TECHNICAL TIPS</vt:lpstr>
      <vt:lpstr>PowerPoint Presentation</vt:lpstr>
      <vt:lpstr>PowerPoint Presentation</vt:lpstr>
      <vt:lpstr>PEDAGOGICAL TIPS</vt:lpstr>
      <vt:lpstr>PowerPoint Presentation</vt:lpstr>
      <vt:lpstr> SOME EXAMPLES OF CMS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PUNEETH GUNTIPALLI</dc:creator>
  <cp:lastModifiedBy>PUNEETH GUNTIPALLI</cp:lastModifiedBy>
  <cp:revision>1</cp:revision>
  <dcterms:created xsi:type="dcterms:W3CDTF">2024-06-17T03:27:04Z</dcterms:created>
  <dcterms:modified xsi:type="dcterms:W3CDTF">2024-06-17T04:33:55Z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